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74" r:id="rId3"/>
    <p:sldId id="381" r:id="rId4"/>
    <p:sldId id="394" r:id="rId5"/>
    <p:sldId id="382" r:id="rId6"/>
    <p:sldId id="262" r:id="rId7"/>
    <p:sldId id="396" r:id="rId8"/>
    <p:sldId id="395" r:id="rId9"/>
    <p:sldId id="397" r:id="rId10"/>
    <p:sldId id="401" r:id="rId11"/>
    <p:sldId id="377" r:id="rId12"/>
    <p:sldId id="378" r:id="rId13"/>
    <p:sldId id="379" r:id="rId14"/>
    <p:sldId id="267" r:id="rId15"/>
    <p:sldId id="269" r:id="rId16"/>
    <p:sldId id="268" r:id="rId17"/>
    <p:sldId id="380" r:id="rId18"/>
    <p:sldId id="271" r:id="rId19"/>
    <p:sldId id="272" r:id="rId20"/>
    <p:sldId id="273" r:id="rId21"/>
    <p:sldId id="274" r:id="rId22"/>
    <p:sldId id="275" r:id="rId23"/>
    <p:sldId id="280" r:id="rId24"/>
    <p:sldId id="276" r:id="rId25"/>
    <p:sldId id="277" r:id="rId26"/>
    <p:sldId id="278" r:id="rId27"/>
    <p:sldId id="281" r:id="rId28"/>
    <p:sldId id="402" r:id="rId29"/>
    <p:sldId id="383" r:id="rId30"/>
    <p:sldId id="393" r:id="rId31"/>
    <p:sldId id="279" r:id="rId32"/>
    <p:sldId id="282" r:id="rId33"/>
    <p:sldId id="283" r:id="rId34"/>
    <p:sldId id="285" r:id="rId35"/>
    <p:sldId id="286" r:id="rId36"/>
    <p:sldId id="287" r:id="rId37"/>
    <p:sldId id="288" r:id="rId38"/>
    <p:sldId id="290" r:id="rId39"/>
    <p:sldId id="289" r:id="rId40"/>
    <p:sldId id="384" r:id="rId41"/>
    <p:sldId id="327" r:id="rId42"/>
    <p:sldId id="329" r:id="rId43"/>
    <p:sldId id="330" r:id="rId44"/>
    <p:sldId id="331" r:id="rId45"/>
    <p:sldId id="332" r:id="rId46"/>
    <p:sldId id="333" r:id="rId47"/>
    <p:sldId id="387" r:id="rId48"/>
    <p:sldId id="372" r:id="rId49"/>
  </p:sldIdLst>
  <p:sldSz cx="9144000" cy="6858000" type="screen4x3"/>
  <p:notesSz cx="6858000" cy="9144000"/>
  <p:embeddedFontLst>
    <p:embeddedFont>
      <p:font typeface="ORKRegular" pitchFamily="2" charset="0"/>
      <p:regular r:id="rId52"/>
    </p:embeddedFont>
    <p:embeddedFont>
      <p:font typeface="ORKMedium" pitchFamily="2" charset="0"/>
      <p:regular r:id="rId53"/>
    </p:embeddedFont>
    <p:embeddedFont>
      <p:font typeface="ORKDemiBold" pitchFamily="2" charset="0"/>
      <p:regular r:id="rId54"/>
    </p:embeddedFont>
  </p:embeddedFontLst>
  <p:custShowLst>
    <p:custShow name="Führerschein / Unterweisung 6h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2"/>
        <p:sld r:id="rId43"/>
        <p:sld r:id="rId44"/>
        <p:sld r:id="rId45"/>
        <p:sld r:id="rId46"/>
        <p:sld r:id="rId47"/>
      </p:sldLst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7635"/>
    <a:srgbClr val="70AC2E"/>
    <a:srgbClr val="4B45BB"/>
    <a:srgbClr val="007EBA"/>
    <a:srgbClr val="3EAEA1"/>
    <a:srgbClr val="00A84C"/>
    <a:srgbClr val="09FF78"/>
    <a:srgbClr val="E2001A"/>
    <a:srgbClr val="5B7AB5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126" autoAdjust="0"/>
    <p:restoredTop sz="94660"/>
  </p:normalViewPr>
  <p:slideViewPr>
    <p:cSldViewPr>
      <p:cViewPr varScale="1">
        <p:scale>
          <a:sx n="109" d="100"/>
          <a:sy n="109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cdata01\bz\Projekte\digitale%20Unterlagen%202011\Erste%20Hilfe\Freizeitunfallstatistik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style val="26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de-DE"/>
              </a:p>
            </c:txPr>
            <c:showPercent val="1"/>
            <c:showLeaderLines val="1"/>
          </c:dLbls>
          <c:cat>
            <c:strRef>
              <c:f>Tabelle1!$C$9:$C$11</c:f>
              <c:strCache>
                <c:ptCount val="3"/>
                <c:pt idx="0">
                  <c:v>Arbeit, Schule</c:v>
                </c:pt>
                <c:pt idx="1">
                  <c:v>Zuhause, Freizeit, Sport</c:v>
                </c:pt>
                <c:pt idx="2">
                  <c:v>Verkehr</c:v>
                </c:pt>
              </c:strCache>
            </c:strRef>
          </c:cat>
          <c:val>
            <c:numRef>
              <c:f>Tabelle1!$D$9:$D$11</c:f>
              <c:numCache>
                <c:formatCode>0.00%</c:formatCode>
                <c:ptCount val="3"/>
                <c:pt idx="0">
                  <c:v>0.21000000000000021</c:v>
                </c:pt>
                <c:pt idx="1">
                  <c:v>0.73000000000000065</c:v>
                </c:pt>
                <c:pt idx="2">
                  <c:v>6.000000000000015E-2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20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0599316-4670-49CC-A608-95093094135D}" type="datetime1">
              <a:rPr lang="de-DE"/>
              <a:pPr>
                <a:defRPr/>
              </a:pPr>
              <a:t>30.03.2011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743EA7-C722-4B85-9982-5C1F877F5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F09442D-2F3F-4BA2-88AC-28A4FFBF8A28}" type="datetime1">
              <a:rPr lang="de-DE"/>
              <a:pPr>
                <a:defRPr/>
              </a:pPr>
              <a:t>30.03.2011</a:t>
            </a:fld>
            <a:endParaRPr lang="de-DE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7AA73B6-8142-4907-8DC3-F6398BF2CD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OERK_logo_1z_slogan_links_ueber200dpiRGB-15x3c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91075" y="-26988"/>
            <a:ext cx="4318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solidFill>
            <a:srgbClr val="A628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3"/>
          <p:cNvSpPr txBox="1">
            <a:spLocks/>
          </p:cNvSpPr>
          <p:nvPr userDrawn="1"/>
        </p:nvSpPr>
        <p:spPr bwMode="auto">
          <a:xfrm>
            <a:off x="74613" y="6597650"/>
            <a:ext cx="1544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z="1400" dirty="0" smtClean="0">
                <a:solidFill>
                  <a:srgbClr val="FFFFFF"/>
                </a:solidFill>
              </a:rPr>
              <a:t>Version April | 2011</a:t>
            </a:r>
            <a:endParaRPr lang="de-AT" sz="1400" dirty="0">
              <a:solidFill>
                <a:srgbClr val="FFFFFF"/>
              </a:solidFill>
            </a:endParaRP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412750" y="914400"/>
            <a:ext cx="8274050" cy="2286000"/>
          </a:xfrm>
        </p:spPr>
        <p:txBody>
          <a:bodyPr anchor="b"/>
          <a:lstStyle>
            <a:lvl1pPr>
              <a:defRPr>
                <a:solidFill>
                  <a:srgbClr val="A6281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750" y="3276600"/>
            <a:ext cx="827405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A6281A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12750" y="4343400"/>
            <a:ext cx="8274050" cy="1676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Autor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ös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781288"/>
            <a:ext cx="4860000" cy="3240000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7772400" cy="126206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Inhaltsplatzhalter 6"/>
          <p:cNvSpPr>
            <a:spLocks noGrp="1"/>
          </p:cNvSpPr>
          <p:nvPr>
            <p:ph sz="half" idx="2"/>
          </p:nvPr>
        </p:nvSpPr>
        <p:spPr>
          <a:xfrm>
            <a:off x="5887144" y="2133600"/>
            <a:ext cx="2501280" cy="41132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r>
              <a:rPr lang="de-AT" dirty="0" smtClean="0"/>
              <a:t>Maßnahmen:</a:t>
            </a:r>
          </a:p>
          <a:p>
            <a:r>
              <a:rPr lang="de-AT" dirty="0" smtClean="0"/>
              <a:t>1.</a:t>
            </a:r>
          </a:p>
          <a:p>
            <a:r>
              <a:rPr lang="de-AT" dirty="0" smtClean="0"/>
              <a:t>2.</a:t>
            </a:r>
          </a:p>
          <a:p>
            <a:r>
              <a:rPr lang="de-AT" dirty="0" smtClean="0"/>
              <a:t>3.</a:t>
            </a:r>
          </a:p>
          <a:p>
            <a:r>
              <a:rPr lang="de-AT" dirty="0" smtClean="0"/>
              <a:t>4.</a:t>
            </a:r>
          </a:p>
          <a:p>
            <a:r>
              <a:rPr lang="de-AT" dirty="0" smtClean="0"/>
              <a:t>5.</a:t>
            </a:r>
            <a:endParaRPr lang="de-AT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415A-0037-4A78-AED9-7A714AE648A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formatio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DE8A-730E-4C76-AC57-3003755AFA9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270B-0BF5-45DD-9505-2AD957287E5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tuatio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480000" cy="4320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F8670-7F01-4389-BC9F-E8184526A10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ohne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14C3-5335-4241-9D5D-B9BCC14C7AF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73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5" descr="4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183F-B4D4-4856-9D36-243370984AB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5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2" descr="5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3" descr="6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42275" y="2276475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4" descr="7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1002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5" descr="8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4227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963B-AC73-4A06-8159-0EB01663A8B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" name="Inhaltsplatzhalter 4"/>
          <p:cNvSpPr>
            <a:spLocks noGrp="1"/>
          </p:cNvSpPr>
          <p:nvPr>
            <p:ph sz="quarter" idx="20"/>
          </p:nvPr>
        </p:nvSpPr>
        <p:spPr>
          <a:xfrm>
            <a:off x="948198" y="2318655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1-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73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5793-5E7C-40AA-8264-54662CA344D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9-1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3997325" y="2276475"/>
            <a:ext cx="3540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auto">
          <a:xfrm>
            <a:off x="8029575" y="2276475"/>
            <a:ext cx="3540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auto">
          <a:xfrm>
            <a:off x="3997325" y="4437063"/>
            <a:ext cx="3540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5793-5E7C-40AA-8264-54662CA344D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1" name="Grafik 14" descr="3.jp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 bwMode="auto">
          <a:xfrm>
            <a:off x="8028384" y="4437112"/>
            <a:ext cx="3540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4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5" descr="4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8913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2" descr="5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3" descr="6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10025" y="4451350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4" descr="7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4227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AD77-2C3F-425D-91F5-26E8A7CBE53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3002979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3002979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99695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99695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6826-CCE7-446C-B933-06E8DEA9A40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 descr="OERK_logo_1z_slogan_links_ueber200dpiRGB-15x3cm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791075" y="-26988"/>
            <a:ext cx="4318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solidFill>
            <a:srgbClr val="A628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1028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7772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Informationsfolie/Aufzählung</a:t>
            </a:r>
            <a:endParaRPr lang="de-AT" smtClean="0"/>
          </a:p>
        </p:txBody>
      </p:sp>
      <p:sp>
        <p:nvSpPr>
          <p:cNvPr id="1029" name="Rectangle 6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5" y="2133600"/>
            <a:ext cx="67151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849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7F98E2-E951-4A46-A7B7-4BD3EB038D3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01" name="Text Box 77"/>
          <p:cNvSpPr txBox="1">
            <a:spLocks noChangeArrowheads="1"/>
          </p:cNvSpPr>
          <p:nvPr/>
        </p:nvSpPr>
        <p:spPr bwMode="auto">
          <a:xfrm>
            <a:off x="2808288" y="6580188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 sz="1400">
                <a:solidFill>
                  <a:schemeClr val="bg1"/>
                </a:solidFill>
              </a:rPr>
              <a:t>www.roteskreuz.at</a:t>
            </a:r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 bwMode="auto">
          <a:xfrm>
            <a:off x="74613" y="6597650"/>
            <a:ext cx="1544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z="1400" dirty="0" smtClean="0">
                <a:solidFill>
                  <a:srgbClr val="FFFFFF"/>
                </a:solidFill>
              </a:rPr>
              <a:t>Version April | 2011</a:t>
            </a:r>
            <a:endParaRPr lang="de-AT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2" r:id="rId2"/>
    <p:sldLayoutId id="2147483813" r:id="rId3"/>
    <p:sldLayoutId id="2147483818" r:id="rId4"/>
    <p:sldLayoutId id="2147483819" r:id="rId5"/>
    <p:sldLayoutId id="2147483821" r:id="rId6"/>
    <p:sldLayoutId id="2147483825" r:id="rId7"/>
    <p:sldLayoutId id="2147483822" r:id="rId8"/>
    <p:sldLayoutId id="2147483824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 smtClean="0"/>
              <a:t>Name Lehrbeauftragte/r</a:t>
            </a:r>
            <a:endParaRPr lang="de-AT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sz="4800" dirty="0" smtClean="0"/>
              <a:t>Erste Hilfe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284538"/>
            <a:ext cx="8274050" cy="990600"/>
          </a:xfrm>
        </p:spPr>
        <p:txBody>
          <a:bodyPr/>
          <a:lstStyle/>
          <a:p>
            <a:pPr eaLnBrk="1" hangingPunct="1"/>
            <a:r>
              <a:rPr lang="de-AT" dirty="0" smtClean="0"/>
              <a:t>Unterweisung in lebensrettenden Sofortmaßnahmen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Gefahrenzone – Verkehrsunfall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A00B5793-5E7C-40AA-8264-54662CA344D0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pic>
        <p:nvPicPr>
          <p:cNvPr id="8" name="Inhaltsplatzhalter 7" descr="Warnblinkanlage_hinten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49172" y="2276475"/>
            <a:ext cx="2597505" cy="1944688"/>
          </a:xfrm>
          <a:prstGeom prst="rect">
            <a:avLst/>
          </a:prstGeom>
        </p:spPr>
      </p:pic>
      <p:pic>
        <p:nvPicPr>
          <p:cNvPr id="9" name="Inhaltsplatzhalter 8" descr="Warnweste_skoda_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0111" y="4437063"/>
            <a:ext cx="2595628" cy="1944687"/>
          </a:xfrm>
          <a:prstGeom prst="rect">
            <a:avLst/>
          </a:prstGeom>
        </p:spPr>
      </p:pic>
      <p:pic>
        <p:nvPicPr>
          <p:cNvPr id="10" name="Inhaltsplatzhalter 9" descr="Warndreieck_aufstellen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tretch>
            <a:fillRect/>
          </a:stretch>
        </p:blipFill>
        <p:spPr>
          <a:xfrm>
            <a:off x="5752593" y="2276475"/>
            <a:ext cx="1455163" cy="1944688"/>
          </a:xfrm>
          <a:prstGeom prst="rect">
            <a:avLst/>
          </a:prstGeom>
        </p:spPr>
      </p:pic>
      <p:sp>
        <p:nvSpPr>
          <p:cNvPr id="12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Notruf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438275" y="1844824"/>
            <a:ext cx="6715125" cy="4401989"/>
          </a:xfrm>
        </p:spPr>
        <p:txBody>
          <a:bodyPr/>
          <a:lstStyle/>
          <a:p>
            <a:r>
              <a:rPr lang="de-AT" dirty="0" smtClean="0"/>
              <a:t>Nehmen Sie sich Zeit für den Notruf!</a:t>
            </a:r>
          </a:p>
          <a:p>
            <a:r>
              <a:rPr lang="de-AT" dirty="0" smtClean="0"/>
              <a:t>Antworten Sie auf die Fragen!</a:t>
            </a:r>
          </a:p>
          <a:p>
            <a:r>
              <a:rPr lang="de-AT" dirty="0" smtClean="0"/>
              <a:t>Folgen Sie unbedingt den Anweisungen der Leitstelle!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  <a:tabLst>
                <a:tab pos="2152650" algn="l"/>
              </a:tabLst>
            </a:pPr>
            <a:r>
              <a:rPr lang="de-AT" dirty="0" smtClean="0"/>
              <a:t>	</a:t>
            </a: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o?	</a:t>
            </a:r>
            <a:r>
              <a:rPr lang="de-AT" sz="2400" dirty="0" smtClean="0">
                <a:solidFill>
                  <a:schemeClr val="bg2"/>
                </a:solidFill>
              </a:rPr>
              <a:t>B137 Kreuzung Hofkirchen/</a:t>
            </a:r>
            <a:r>
              <a:rPr lang="de-AT" sz="2400" dirty="0" err="1" smtClean="0">
                <a:solidFill>
                  <a:schemeClr val="bg2"/>
                </a:solidFill>
              </a:rPr>
              <a:t>Tr</a:t>
            </a:r>
            <a:r>
              <a:rPr lang="de-AT" sz="2400" dirty="0" smtClean="0">
                <a:solidFill>
                  <a:schemeClr val="bg2"/>
                </a:solidFill>
              </a:rPr>
              <a:t>.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as?	</a:t>
            </a:r>
            <a:r>
              <a:rPr lang="de-AT" sz="2400" dirty="0" smtClean="0">
                <a:solidFill>
                  <a:schemeClr val="bg2"/>
                </a:solidFill>
              </a:rPr>
              <a:t>Auffahrunfall mit Motorrad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ie viele?	</a:t>
            </a:r>
            <a:r>
              <a:rPr lang="de-AT" sz="2400" dirty="0" smtClean="0">
                <a:solidFill>
                  <a:schemeClr val="bg2"/>
                </a:solidFill>
              </a:rPr>
              <a:t>1 Verletzter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er?	</a:t>
            </a:r>
            <a:r>
              <a:rPr lang="de-AT" sz="2400" dirty="0" smtClean="0">
                <a:solidFill>
                  <a:schemeClr val="bg2"/>
                </a:solidFill>
              </a:rPr>
              <a:t>Max Mustermann, 01234/678 90</a:t>
            </a:r>
            <a:endParaRPr lang="de-AT" dirty="0" smtClean="0">
              <a:solidFill>
                <a:schemeClr val="bg2"/>
              </a:solidFill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59A62C-53AC-4EA0-9704-05EA58ABFC9A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Notrufnummern</a:t>
            </a:r>
          </a:p>
        </p:txBody>
      </p:sp>
      <p:pic>
        <p:nvPicPr>
          <p:cNvPr id="9" name="Inhaltsplatzhalter 8" descr="a_RTW-T5-Hochdach_20070719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4427984" y="3933056"/>
            <a:ext cx="2340415" cy="1662947"/>
          </a:xfrm>
        </p:spPr>
      </p:pic>
      <p:pic>
        <p:nvPicPr>
          <p:cNvPr id="11" name="Inhaltsplatzhalter 10" descr="Polizeiauto.jpg"/>
          <p:cNvPicPr>
            <a:picLocks noGrp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907704" y="3933056"/>
            <a:ext cx="2340000" cy="1663200"/>
          </a:xfrm>
        </p:spPr>
      </p:pic>
      <p:pic>
        <p:nvPicPr>
          <p:cNvPr id="10" name="Inhaltsplatzhalter 9" descr="Feuerwehrauto.jpg"/>
          <p:cNvPicPr>
            <a:picLocks noGrp="1"/>
          </p:cNvPicPr>
          <p:nvPr>
            <p:ph sz="quarter" idx="18"/>
          </p:nvPr>
        </p:nvPicPr>
        <p:blipFill>
          <a:blip r:embed="rId4" cstate="screen"/>
          <a:stretch>
            <a:fillRect/>
          </a:stretch>
        </p:blipFill>
        <p:spPr>
          <a:xfrm>
            <a:off x="4427984" y="2132856"/>
            <a:ext cx="2340000" cy="1663200"/>
          </a:xfrm>
        </p:spPr>
      </p:pic>
      <p:sp>
        <p:nvSpPr>
          <p:cNvPr id="1536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07F9FE8-2F4C-4A72-A914-C71F9F6BDED8}" type="slidenum">
              <a:rPr lang="de-AT" smtClean="0"/>
              <a:pPr/>
              <a:t>12</a:t>
            </a:fld>
            <a:endParaRPr lang="de-AT" smtClean="0"/>
          </a:p>
        </p:txBody>
      </p:sp>
      <p:pic>
        <p:nvPicPr>
          <p:cNvPr id="15369" name="Picture 9"/>
          <p:cNvPicPr>
            <a:picLocks noGrp="1" noChangeArrowheads="1"/>
          </p:cNvPicPr>
          <p:nvPr>
            <p:ph sz="quarter" idx="17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7704" y="2132856"/>
            <a:ext cx="2340000" cy="16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feld 22"/>
          <p:cNvSpPr txBox="1"/>
          <p:nvPr/>
        </p:nvSpPr>
        <p:spPr>
          <a:xfrm>
            <a:off x="827584" y="45091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3200" dirty="0" smtClean="0">
                <a:latin typeface="ORKDemiBold" pitchFamily="2" charset="0"/>
              </a:rPr>
              <a:t>133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27584" y="278092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3200" dirty="0" smtClean="0">
                <a:latin typeface="ORKDemiBold" pitchFamily="2" charset="0"/>
              </a:rPr>
              <a:t>112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804248" y="27089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ORKDemiBold" pitchFamily="2" charset="0"/>
              </a:rPr>
              <a:t>122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804248" y="44371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ORKDemiBold" pitchFamily="2" charset="0"/>
              </a:rPr>
              <a:t>144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13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Basismaßnahmen</a:t>
            </a:r>
          </a:p>
        </p:txBody>
      </p:sp>
      <p:pic>
        <p:nvPicPr>
          <p:cNvPr id="10" name="Inhaltsplatzhalter 9" descr="IMG_745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7" cy="1944688"/>
          </a:xfrm>
        </p:spPr>
      </p:pic>
      <p:pic>
        <p:nvPicPr>
          <p:cNvPr id="16389" name="Inhaltsplatzhalter 9" descr="IMG_7456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16390" name="Inhaltsplatzhalter 10" descr="IMG_8301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6391" name="Inhaltsplatzhalter 8" descr="IMG_0191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16388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205371F-8BCE-4CC0-90A9-A12C0360E447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Umdrehen</a:t>
            </a: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16EA7B05-1AF1-4F83-AAC1-7F274C83077C}" type="slidenum">
              <a:rPr lang="de-AT" smtClean="0"/>
              <a:pPr/>
              <a:t>14</a:t>
            </a:fld>
            <a:endParaRPr lang="de-AT" smtClean="0"/>
          </a:p>
        </p:txBody>
      </p:sp>
      <p:pic>
        <p:nvPicPr>
          <p:cNvPr id="17412" name="Inhaltsplatzhalter 15" descr="IMG_7296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17413" name="Inhaltsplatzhalter 16" descr="IMG_7297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pic>
        <p:nvPicPr>
          <p:cNvPr id="17414" name="Inhaltsplatzhalter 17" descr="IMG_7298.jpg"/>
          <p:cNvPicPr>
            <a:picLocks noGrp="1" noChangeAspect="1"/>
          </p:cNvPicPr>
          <p:nvPr>
            <p:ph sz="quarter" idx="16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17415" name="Inhaltsplatzhalter 18" descr="IMG_7299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Jemanden auf eine Decke bringen</a:t>
            </a: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3F85536B-CCE5-43A5-8E4F-42A3C5967724}" type="slidenum">
              <a:rPr lang="de-AT" smtClean="0"/>
              <a:pPr/>
              <a:t>15</a:t>
            </a:fld>
            <a:endParaRPr lang="de-AT" smtClean="0"/>
          </a:p>
        </p:txBody>
      </p:sp>
      <p:pic>
        <p:nvPicPr>
          <p:cNvPr id="19460" name="Inhaltsplatzhalter 11" descr="IMG_7449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19461" name="Inhaltsplatzhalter 12" descr="IMG_7450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pic>
        <p:nvPicPr>
          <p:cNvPr id="19462" name="Inhaltsplatzhalter 13" descr="IMG_7453.jpg"/>
          <p:cNvPicPr>
            <a:picLocks noGrp="1" noChangeAspect="1"/>
          </p:cNvPicPr>
          <p:nvPr>
            <p:ph sz="quarter" idx="16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19463" name="Inhaltsplatzhalter 14" descr="IMG_7455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Lagerungen bei Bewusstsein</a:t>
            </a:r>
          </a:p>
        </p:txBody>
      </p:sp>
      <p:pic>
        <p:nvPicPr>
          <p:cNvPr id="18436" name="Inhaltsplatzhalter 23" descr="IMG_745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18438" name="Inhaltsplatzhalter 25" descr="IMG_746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18439" name="Inhaltsplatzhalter 26" descr="IMG_7468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8437" name="Inhaltsplatzhalter 24" descr="IMG_7461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18435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0E26E4EC-7933-4229-942E-9D0D3BA5B879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Notfallcheck</a:t>
            </a:r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A98FE33-1119-4367-A79A-FB7E77AE774D}" type="slidenum">
              <a:rPr lang="de-AT" smtClean="0"/>
              <a:pPr/>
              <a:t>17</a:t>
            </a:fld>
            <a:endParaRPr lang="de-AT" smtClean="0"/>
          </a:p>
        </p:txBody>
      </p:sp>
      <p:pic>
        <p:nvPicPr>
          <p:cNvPr id="20484" name="Inhaltsplatzhalter 15" descr="IMG_6735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0485" name="Inhaltsplatzhalter 16" descr="IMG_6739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pic>
        <p:nvPicPr>
          <p:cNvPr id="20487" name="Inhaltsplatzhalter 18" descr="IMG_6746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10" name="Inhaltsplatzhalter 9" descr="IMG_6744.JPG"/>
          <p:cNvPicPr>
            <a:picLocks noGrp="1" noChangeAspect="1"/>
          </p:cNvPicPr>
          <p:nvPr>
            <p:ph sz="quarter" idx="16"/>
          </p:nvPr>
        </p:nvPicPr>
        <p:blipFill>
          <a:blip r:embed="rId5" cstate="screen"/>
          <a:stretch>
            <a:fillRect/>
          </a:stretch>
        </p:blipFill>
        <p:spPr>
          <a:xfrm>
            <a:off x="1153820" y="4437063"/>
            <a:ext cx="2588210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Motorradunfall</a:t>
            </a:r>
          </a:p>
        </p:txBody>
      </p:sp>
      <p:pic>
        <p:nvPicPr>
          <p:cNvPr id="21507" name="Inhaltsplatzhalter 4" descr="Motorradunfal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7050" y="2133600"/>
            <a:ext cx="5762625" cy="4319588"/>
          </a:xfrm>
        </p:spPr>
      </p:pic>
      <p:sp>
        <p:nvSpPr>
          <p:cNvPr id="2150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5E95B2-ED91-4933-A566-592310EF6442}" type="slidenum">
              <a:rPr lang="de-AT" smtClean="0"/>
              <a:pPr/>
              <a:t>18</a:t>
            </a:fld>
            <a:endParaRPr lang="de-AT" smtClean="0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Wegziehen</a:t>
            </a:r>
          </a:p>
        </p:txBody>
      </p:sp>
      <p:pic>
        <p:nvPicPr>
          <p:cNvPr id="22531" name="Inhaltsplatzhalter 7" descr="IMG_840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>
            <a:lum contrast="-10000"/>
          </a:blip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22532" name="Inhaltsplatzhalter 9" descr="IMG_840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lum contrast="-10000"/>
          </a:blip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22534" name="Inhaltsplatzhalter 8" descr="IMG_8402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>
            <a:lum contrast="-10000"/>
          </a:blip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22535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A9B3348A-578E-45B6-B741-06C33ED498CF}" type="slidenum">
              <a:rPr lang="de-AT" smtClean="0"/>
              <a:pPr/>
              <a:t>19</a:t>
            </a:fld>
            <a:endParaRPr lang="de-AT" smtClean="0"/>
          </a:p>
        </p:txBody>
      </p:sp>
      <p:pic>
        <p:nvPicPr>
          <p:cNvPr id="10" name="Inhaltsplatzhalter 9" descr="IMG_8606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83619" y="4437063"/>
            <a:ext cx="2593111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Inhalte des Kurses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1115616" y="2132856"/>
            <a:ext cx="6715125" cy="4113213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rgbClr val="00ACB9"/>
              </a:buClr>
            </a:pPr>
            <a:r>
              <a:rPr lang="de-AT" dirty="0" smtClean="0">
                <a:solidFill>
                  <a:srgbClr val="007EBA"/>
                </a:solidFill>
              </a:rPr>
              <a:t>Unfallverhütung</a:t>
            </a:r>
          </a:p>
          <a:p>
            <a:pPr>
              <a:spcAft>
                <a:spcPts val="1200"/>
              </a:spcAft>
              <a:buClr>
                <a:srgbClr val="5B7AB5"/>
              </a:buClr>
            </a:pPr>
            <a:r>
              <a:rPr lang="de-AT" dirty="0" smtClean="0">
                <a:solidFill>
                  <a:srgbClr val="4B45BB"/>
                </a:solidFill>
              </a:rPr>
              <a:t>Grundlagen der Ersten Hilfe</a:t>
            </a:r>
          </a:p>
          <a:p>
            <a:pPr>
              <a:spcAft>
                <a:spcPts val="1200"/>
              </a:spcAft>
              <a:buClr>
                <a:srgbClr val="E2001A"/>
              </a:buClr>
            </a:pPr>
            <a:r>
              <a:rPr lang="de-AT" dirty="0" smtClean="0">
                <a:solidFill>
                  <a:srgbClr val="E2001A"/>
                </a:solidFill>
              </a:rPr>
              <a:t>Regloser Notfallpatient</a:t>
            </a:r>
          </a:p>
          <a:p>
            <a:pPr>
              <a:spcAft>
                <a:spcPts val="1200"/>
              </a:spcAft>
              <a:buClr>
                <a:srgbClr val="F29400"/>
              </a:buClr>
            </a:pPr>
            <a:r>
              <a:rPr lang="de-AT" dirty="0" smtClean="0">
                <a:solidFill>
                  <a:srgbClr val="F29400"/>
                </a:solidFill>
              </a:rPr>
              <a:t>Akute Notfälle</a:t>
            </a:r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</a:pPr>
            <a:r>
              <a:rPr lang="de-AT" dirty="0" smtClean="0">
                <a:solidFill>
                  <a:srgbClr val="007635"/>
                </a:solidFill>
              </a:rPr>
              <a:t>Das Rote Kreuz</a:t>
            </a: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887D4B-30BB-40D6-8767-8B35FE731604}" type="slidenum">
              <a:rPr lang="de-AT" smtClean="0"/>
              <a:pPr/>
              <a:t>2</a:t>
            </a:fld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Helmabnahme 1/2</a:t>
            </a:r>
          </a:p>
        </p:txBody>
      </p:sp>
      <p:pic>
        <p:nvPicPr>
          <p:cNvPr id="23555" name="Inhaltsplatzhalter 7" descr="IMG_836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3556" name="Inhaltsplatzhalter 9" descr="IMG_837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3557" name="Inhaltsplatzhalter 10" descr="IMG_8373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23558" name="Inhaltsplatzhalter 8" descr="IMG_8369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3559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B2E8CD95-4BBA-43B2-B4CC-323E633C9785}" type="slidenum">
              <a:rPr lang="de-AT" smtClean="0"/>
              <a:pPr/>
              <a:t>20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Helmabnahme 2/2</a:t>
            </a:r>
          </a:p>
        </p:txBody>
      </p:sp>
      <p:pic>
        <p:nvPicPr>
          <p:cNvPr id="24579" name="Inhaltsplatzhalter 8" descr="IMG_8378.jpg"/>
          <p:cNvPicPr>
            <a:picLocks noGrp="1" noChangeAspect="1"/>
          </p:cNvPicPr>
          <p:nvPr>
            <p:ph sz="quarter" idx="16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4437063"/>
            <a:ext cx="2592388" cy="1944687"/>
          </a:xfrm>
        </p:spPr>
      </p:pic>
      <p:pic>
        <p:nvPicPr>
          <p:cNvPr id="24580" name="Inhaltsplatzhalter 9" descr="IMG_8397.jpg"/>
          <p:cNvPicPr>
            <a:picLocks noGrp="1" noChangeAspect="1"/>
          </p:cNvPicPr>
          <p:nvPr>
            <p:ph sz="quarter" idx="17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24581" name="Inhaltsplatzhalter 6" descr="IMG_8391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4582" name="Foliennummernplatzhalter 5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C15E2073-3635-401D-B530-245941DA8D0C}" type="slidenum">
              <a:rPr lang="de-AT" smtClean="0"/>
              <a:pPr/>
              <a:t>21</a:t>
            </a:fld>
            <a:endParaRPr lang="de-AT" smtClean="0"/>
          </a:p>
        </p:txBody>
      </p:sp>
      <p:pic>
        <p:nvPicPr>
          <p:cNvPr id="24583" name="Inhaltsplatzhalter 6" descr="IMG_8391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1187450" y="227647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Helmtypen</a:t>
            </a:r>
          </a:p>
        </p:txBody>
      </p:sp>
      <p:pic>
        <p:nvPicPr>
          <p:cNvPr id="25603" name="Inhaltsplatzhalter 7" descr="doppelD3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5604" name="Inhaltsplatzhalter 9" descr="Ratsche2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5606" name="Inhaltsplatzhalter 8" descr="Klick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1600" y="2276475"/>
            <a:ext cx="2597150" cy="1944688"/>
          </a:xfrm>
        </p:spPr>
      </p:pic>
      <p:sp>
        <p:nvSpPr>
          <p:cNvPr id="2560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A15CA78F-418B-46C0-A24D-5749DE68A379}" type="slidenum">
              <a:rPr lang="de-AT" smtClean="0"/>
              <a:pPr/>
              <a:t>22</a:t>
            </a:fld>
            <a:endParaRPr lang="de-AT" smtClean="0"/>
          </a:p>
        </p:txBody>
      </p:sp>
      <p:pic>
        <p:nvPicPr>
          <p:cNvPr id="10" name="Inhaltsplatzhalter 9" descr="Klapphelm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84143" y="4437063"/>
            <a:ext cx="2592064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nhaltsplatzhalter 5" descr="IMG_84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2662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Motorradunfall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1F7E41-02A0-4642-8B6F-3FF42E4413AD}" type="slidenum">
              <a:rPr lang="de-AT" smtClean="0"/>
              <a:pPr/>
              <a:t>23</a:t>
            </a:fld>
            <a:endParaRPr lang="de-AT" smtClean="0"/>
          </a:p>
        </p:txBody>
      </p:sp>
      <p:sp>
        <p:nvSpPr>
          <p:cNvPr id="26629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646363" cy="4113213"/>
          </a:xfrm>
        </p:spPr>
        <p:txBody>
          <a:bodyPr/>
          <a:lstStyle/>
          <a:p>
            <a:r>
              <a:rPr lang="de-AT" sz="2000" dirty="0" smtClean="0"/>
              <a:t>Abstand halten</a:t>
            </a:r>
          </a:p>
          <a:p>
            <a:r>
              <a:rPr lang="de-AT" sz="2000" dirty="0" smtClean="0"/>
              <a:t>Unfall signalisieren</a:t>
            </a:r>
          </a:p>
          <a:p>
            <a:r>
              <a:rPr lang="de-AT" sz="2000" dirty="0" smtClean="0"/>
              <a:t>Von der Straße wegziehen</a:t>
            </a:r>
          </a:p>
          <a:p>
            <a:r>
              <a:rPr lang="de-AT" sz="2000" dirty="0" smtClean="0"/>
              <a:t>Helmabnahme durchführen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7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Verkehrsunfall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C9BCC2-01E2-47E1-8495-2EA5F773F43D}" type="slidenum">
              <a:rPr lang="de-AT" smtClean="0"/>
              <a:pPr/>
              <a:t>24</a:t>
            </a:fld>
            <a:endParaRPr lang="de-AT" smtClean="0"/>
          </a:p>
        </p:txBody>
      </p:sp>
      <p:pic>
        <p:nvPicPr>
          <p:cNvPr id="11" name="Inhaltsplatzhalter 10" descr="Warnweste_skoda_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625" y="2133600"/>
            <a:ext cx="5765475" cy="4319588"/>
          </a:xfrm>
        </p:spPr>
      </p:pic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Retten mit dem Rautekgriff 1/2</a:t>
            </a:r>
          </a:p>
        </p:txBody>
      </p:sp>
      <p:pic>
        <p:nvPicPr>
          <p:cNvPr id="28675" name="Inhaltsplatzhalter 7" descr="IMG_866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8676" name="Inhaltsplatzhalter 9" descr="IMG_867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8677" name="Inhaltsplatzhalter 8" descr="IMG_8670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8678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D85F8C57-E48A-4BF4-BFEE-C6921C0EAC4F}" type="slidenum">
              <a:rPr lang="de-AT" smtClean="0"/>
              <a:pPr/>
              <a:t>25</a:t>
            </a:fld>
            <a:endParaRPr lang="de-AT" smtClean="0"/>
          </a:p>
        </p:txBody>
      </p:sp>
      <p:sp>
        <p:nvSpPr>
          <p:cNvPr id="8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Retten mit dem Rautekgriff 2/2</a:t>
            </a:r>
          </a:p>
        </p:txBody>
      </p:sp>
      <p:pic>
        <p:nvPicPr>
          <p:cNvPr id="29699" name="Inhaltsplatzhalter 7" descr="IMG_8679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9700" name="Inhaltsplatzhalter 9" descr="IMG_868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9701" name="Inhaltsplatzhalter 10" descr="IMG_8691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29702" name="Inhaltsplatzhalter 8" descr="IMG_8683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9703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F108BE1B-9B99-463F-8613-457C5780BC39}" type="slidenum">
              <a:rPr lang="de-AT" smtClean="0"/>
              <a:pPr/>
              <a:t>26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el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262063"/>
          </a:xfrm>
        </p:spPr>
        <p:txBody>
          <a:bodyPr/>
          <a:lstStyle/>
          <a:p>
            <a:r>
              <a:rPr lang="de-AT" smtClean="0"/>
              <a:t>Verkehrsunfall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18FA10-8078-4EDD-95BB-C32737EF92EF}" type="slidenum">
              <a:rPr lang="de-AT" smtClean="0"/>
              <a:pPr/>
              <a:t>27</a:t>
            </a:fld>
            <a:endParaRPr lang="de-AT" smtClean="0"/>
          </a:p>
        </p:txBody>
      </p:sp>
      <p:sp>
        <p:nvSpPr>
          <p:cNvPr id="30725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Abstand halten</a:t>
            </a:r>
          </a:p>
          <a:p>
            <a:r>
              <a:rPr lang="de-AT" sz="2000" dirty="0" smtClean="0"/>
              <a:t>Für Sicherheit sorgen</a:t>
            </a:r>
          </a:p>
          <a:p>
            <a:r>
              <a:rPr lang="de-AT" sz="2000" dirty="0" smtClean="0"/>
              <a:t>Warnweste anziehen</a:t>
            </a:r>
          </a:p>
          <a:p>
            <a:r>
              <a:rPr lang="de-AT" sz="2000" dirty="0" smtClean="0"/>
              <a:t>Vorsichtig aussteigen</a:t>
            </a:r>
          </a:p>
          <a:p>
            <a:r>
              <a:rPr lang="de-AT" sz="2000" dirty="0" smtClean="0"/>
              <a:t>Warndreieck aufstellen</a:t>
            </a:r>
          </a:p>
          <a:p>
            <a:r>
              <a:rPr lang="de-AT" sz="2000" dirty="0" smtClean="0"/>
              <a:t>Verletzten mit Rautekgriff retten</a:t>
            </a:r>
          </a:p>
          <a:p>
            <a:r>
              <a:rPr lang="de-AT" sz="2000" dirty="0" smtClean="0"/>
              <a:t>Notruf und Basismaßnahmen durchführen</a:t>
            </a:r>
          </a:p>
        </p:txBody>
      </p:sp>
      <p:pic>
        <p:nvPicPr>
          <p:cNvPr id="8" name="Grafik 7" descr="IMG_0072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539552" y="3815284"/>
            <a:ext cx="3168352" cy="2376474"/>
          </a:xfrm>
          <a:prstGeom prst="rect">
            <a:avLst/>
          </a:prstGeom>
        </p:spPr>
      </p:pic>
      <p:pic>
        <p:nvPicPr>
          <p:cNvPr id="30722" name="Inhaltsplatzhalter 5" descr="IMG_869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23728" y="2060848"/>
            <a:ext cx="3358727" cy="2520280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KFZ-Verbandskasten laut</a:t>
            </a:r>
            <a:br>
              <a:rPr lang="de-AT" smtClean="0"/>
            </a:br>
            <a:r>
              <a:rPr lang="de-AT" smtClean="0"/>
              <a:t>ÖNORM V5101</a:t>
            </a:r>
          </a:p>
        </p:txBody>
      </p:sp>
      <p:pic>
        <p:nvPicPr>
          <p:cNvPr id="84995" name="Inhaltsplatzhalter 4" descr="IMG_0133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8499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BD8F0A-11CF-446B-AAA5-12AF15B6646F}" type="slidenum">
              <a:rPr lang="de-AT" smtClean="0"/>
              <a:pPr/>
              <a:t>28</a:t>
            </a:fld>
            <a:endParaRPr lang="de-AT" smtClean="0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2001A"/>
                </a:solidFill>
              </a:rPr>
              <a:t>REGLOSER NOTFALLPATIENT</a:t>
            </a:r>
            <a:endParaRPr lang="de-AT" dirty="0">
              <a:solidFill>
                <a:srgbClr val="E2001A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95536" y="765175"/>
            <a:ext cx="8424935" cy="1262063"/>
          </a:xfrm>
        </p:spPr>
        <p:txBody>
          <a:bodyPr/>
          <a:lstStyle/>
          <a:p>
            <a:r>
              <a:rPr lang="de-AT" dirty="0" smtClean="0"/>
              <a:t>Unfallverhütung – Schutzmaßnahmen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200800" cy="42475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Technische (z. B. defekte Geräte ersetzen)</a:t>
            </a:r>
          </a:p>
          <a:p>
            <a:pPr lvl="1">
              <a:buNone/>
            </a:pPr>
            <a:r>
              <a:rPr lang="de-AT" sz="2000" dirty="0" smtClean="0"/>
              <a:t>Unfallgefahren im Vorfeld beseitigen</a:t>
            </a: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Organisatorische (z. B. Herdschutzgitter montieren)</a:t>
            </a:r>
          </a:p>
          <a:p>
            <a:pPr lvl="1">
              <a:buNone/>
            </a:pPr>
            <a:r>
              <a:rPr lang="de-AT" sz="2000" dirty="0" smtClean="0"/>
              <a:t>Mensch und Gefahr voneinander trennen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Persönliche (z. B. Schutzbrille verwenden)</a:t>
            </a:r>
          </a:p>
          <a:p>
            <a:pPr lvl="1">
              <a:buNone/>
            </a:pPr>
            <a:r>
              <a:rPr lang="de-AT" sz="2000" dirty="0" smtClean="0"/>
              <a:t>Schutz gefährdeter Körperteile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Verhaltensmaßnahmen (z. B. Schulung durchführen)</a:t>
            </a:r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endParaRPr lang="de-AT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C1551C-1211-4874-A866-F0EC06DC7BCA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024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EB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Wenn ein Mensch reglos auf dem Boden liegt …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270B-0BF5-45DD-9505-2AD957287E5D}" type="slidenum">
              <a:rPr lang="de-AT" smtClean="0"/>
              <a:pPr>
                <a:defRPr/>
              </a:pPr>
              <a:t>30</a:t>
            </a:fld>
            <a:endParaRPr lang="de-AT"/>
          </a:p>
        </p:txBody>
      </p:sp>
      <p:pic>
        <p:nvPicPr>
          <p:cNvPr id="6" name="Grafik 5" descr="seitenl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8184" y="1700808"/>
            <a:ext cx="2160719" cy="2162853"/>
          </a:xfrm>
          <a:prstGeom prst="rect">
            <a:avLst/>
          </a:prstGeom>
        </p:spPr>
      </p:pic>
      <p:pic>
        <p:nvPicPr>
          <p:cNvPr id="7" name="Grafik 6" descr="Atemkontrol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2924944"/>
            <a:ext cx="2166329" cy="2162854"/>
          </a:xfrm>
          <a:prstGeom prst="rect">
            <a:avLst/>
          </a:prstGeom>
        </p:spPr>
      </p:pic>
      <p:pic>
        <p:nvPicPr>
          <p:cNvPr id="8" name="Grafik 7" descr="HD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4077072"/>
            <a:ext cx="2161032" cy="2162852"/>
          </a:xfrm>
          <a:prstGeom prst="rect">
            <a:avLst/>
          </a:prstGeom>
        </p:spPr>
      </p:pic>
      <p:pic>
        <p:nvPicPr>
          <p:cNvPr id="9" name="Grafik 8" descr="schüttel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2924944"/>
            <a:ext cx="2160240" cy="2162854"/>
          </a:xfrm>
          <a:prstGeom prst="rect">
            <a:avLst/>
          </a:prstGeom>
        </p:spPr>
      </p:pic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4" name="Grafik 13" descr="2WegePfei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36096" y="3501008"/>
            <a:ext cx="763871" cy="1032148"/>
          </a:xfrm>
          <a:prstGeom prst="rect">
            <a:avLst/>
          </a:prstGeom>
        </p:spPr>
      </p:pic>
      <p:pic>
        <p:nvPicPr>
          <p:cNvPr id="15" name="Grafik 14" descr="Pfei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99880" y="3895721"/>
            <a:ext cx="656978" cy="27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Bewusstlosigkeit</a:t>
            </a: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326232-79E6-45E8-8011-4CF1584D73F8}" type="slidenum">
              <a:rPr lang="de-AT" smtClean="0"/>
              <a:pPr/>
              <a:t>31</a:t>
            </a:fld>
            <a:endParaRPr lang="de-AT" smtClean="0"/>
          </a:p>
        </p:txBody>
      </p:sp>
      <p:sp>
        <p:nvSpPr>
          <p:cNvPr id="31749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9" name="Inhaltsplatzhalter 8" descr="Stiegensturz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1547664" y="2132856"/>
            <a:ext cx="6192689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Stabile Seitenlage</a:t>
            </a:r>
          </a:p>
        </p:txBody>
      </p:sp>
      <p:pic>
        <p:nvPicPr>
          <p:cNvPr id="9" name="Inhaltsplatzhalter 8" descr="IMG_7193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370" y="2276475"/>
            <a:ext cx="2593110" cy="1944688"/>
          </a:xfrm>
        </p:spPr>
      </p:pic>
      <p:pic>
        <p:nvPicPr>
          <p:cNvPr id="32772" name="Inhaltsplatzhalter 8" descr="IMG_719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32774" name="Inhaltsplatzhalter 7" descr="IMG_7198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2775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EEBA39A-531F-4E9D-B0DA-B6844402933C}" type="slidenum">
              <a:rPr lang="de-AT" smtClean="0"/>
              <a:pPr/>
              <a:t>32</a:t>
            </a:fld>
            <a:endParaRPr lang="de-AT" smtClean="0"/>
          </a:p>
        </p:txBody>
      </p:sp>
      <p:sp>
        <p:nvSpPr>
          <p:cNvPr id="32776" name="Abgerundetes Rechteck 9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2" name="Inhaltsplatzhalter 11" descr="IMG_7200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80759" y="4437063"/>
            <a:ext cx="2598832" cy="194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nhaltsplatzhalter 5" descr="IMG_72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3379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Bewusstlosigkeit</a:t>
            </a: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952482-5C57-4FFF-9451-FAAB44983190}" type="slidenum">
              <a:rPr lang="de-AT" smtClean="0"/>
              <a:pPr/>
              <a:t>33</a:t>
            </a:fld>
            <a:endParaRPr lang="de-AT" smtClean="0"/>
          </a:p>
        </p:txBody>
      </p:sp>
      <p:sp>
        <p:nvSpPr>
          <p:cNvPr id="33797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Notfallcheck durchführen</a:t>
            </a:r>
          </a:p>
          <a:p>
            <a:r>
              <a:rPr lang="de-AT" sz="2000" dirty="0" smtClean="0"/>
              <a:t>Bei normaler Atmung zur Seite drehen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3379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Atem-Kreislauf-Stillstand</a:t>
            </a:r>
          </a:p>
        </p:txBody>
      </p:sp>
      <p:pic>
        <p:nvPicPr>
          <p:cNvPr id="35843" name="Inhaltsplatzhalter 4" descr="IMG_76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00225" y="2133600"/>
            <a:ext cx="5756275" cy="4319588"/>
          </a:xfrm>
        </p:spPr>
      </p:pic>
      <p:sp>
        <p:nvSpPr>
          <p:cNvPr id="3584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4F6160-7F7F-497A-9D0E-14EF7EBA34F1}" type="slidenum">
              <a:rPr lang="de-AT" smtClean="0"/>
              <a:pPr/>
              <a:t>34</a:t>
            </a:fld>
            <a:endParaRPr lang="de-AT" smtClean="0"/>
          </a:p>
        </p:txBody>
      </p:sp>
      <p:sp>
        <p:nvSpPr>
          <p:cNvPr id="35845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Herzdruckmassage</a:t>
            </a:r>
          </a:p>
        </p:txBody>
      </p:sp>
      <p:pic>
        <p:nvPicPr>
          <p:cNvPr id="36867" name="Inhaltsplatzhalter 7" descr="IMG_665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14" name="Inhaltsplatzhalter 13" descr="IMG_666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36869" name="Inhaltsplatzhalter 10" descr="IMG_4546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2" name="Inhaltsplatzhalter 11" descr="IMG_6662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105" y="2276475"/>
            <a:ext cx="2594140" cy="1944688"/>
          </a:xfrm>
        </p:spPr>
      </p:pic>
      <p:sp>
        <p:nvSpPr>
          <p:cNvPr id="36871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B5244DE-518B-412D-9410-98941A8DFAD9}" type="slidenum">
              <a:rPr lang="de-AT" smtClean="0"/>
              <a:pPr/>
              <a:t>35</a:t>
            </a:fld>
            <a:endParaRPr lang="de-AT" smtClean="0"/>
          </a:p>
        </p:txBody>
      </p:sp>
      <p:sp>
        <p:nvSpPr>
          <p:cNvPr id="36872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Beatmung</a:t>
            </a:r>
          </a:p>
        </p:txBody>
      </p:sp>
      <p:pic>
        <p:nvPicPr>
          <p:cNvPr id="37891" name="Inhaltsplatzhalter 7" descr="IMG_6646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37892" name="Inhaltsplatzhalter 9" descr="IMG_6652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2525" y="4437063"/>
            <a:ext cx="2590800" cy="1944687"/>
          </a:xfrm>
        </p:spPr>
      </p:pic>
      <p:pic>
        <p:nvPicPr>
          <p:cNvPr id="37893" name="Inhaltsplatzhalter 8" descr="IMG_6655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7894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CFC0DBC2-B8D1-4825-9C8B-5F404BE086A5}" type="slidenum">
              <a:rPr lang="de-AT" smtClean="0"/>
              <a:pPr/>
              <a:t>36</a:t>
            </a:fld>
            <a:endParaRPr lang="de-AT" smtClean="0"/>
          </a:p>
        </p:txBody>
      </p:sp>
      <p:sp>
        <p:nvSpPr>
          <p:cNvPr id="37895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Defibrillation</a:t>
            </a:r>
          </a:p>
        </p:txBody>
      </p:sp>
      <p:pic>
        <p:nvPicPr>
          <p:cNvPr id="38915" name="Inhaltsplatzhalter 7" descr="IMG_488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2525" y="2276475"/>
            <a:ext cx="2590800" cy="1944688"/>
          </a:xfrm>
        </p:spPr>
      </p:pic>
      <p:pic>
        <p:nvPicPr>
          <p:cNvPr id="38916" name="Inhaltsplatzhalter 9" descr="IMG_670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38917" name="Inhaltsplatzhalter 10" descr="IMG_4879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4775" y="4437063"/>
            <a:ext cx="2590800" cy="1944687"/>
          </a:xfrm>
        </p:spPr>
      </p:pic>
      <p:pic>
        <p:nvPicPr>
          <p:cNvPr id="38918" name="Inhaltsplatzhalter 8" descr="IMG_6693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8919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C02E9A4D-8227-4FC1-9E35-27ED7EB9AC5F}" type="slidenum">
              <a:rPr lang="de-AT" smtClean="0"/>
              <a:pPr/>
              <a:t>37</a:t>
            </a:fld>
            <a:endParaRPr lang="de-AT" smtClean="0"/>
          </a:p>
        </p:txBody>
      </p:sp>
      <p:sp>
        <p:nvSpPr>
          <p:cNvPr id="38920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Defibrillation</a:t>
            </a:r>
            <a:endParaRPr lang="de-AT" dirty="0" smtClean="0"/>
          </a:p>
        </p:txBody>
      </p:sp>
      <p:pic>
        <p:nvPicPr>
          <p:cNvPr id="6" name="Inhaltsplatzhalter 5" descr="AE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916832"/>
            <a:ext cx="3384376" cy="3384376"/>
          </a:xfrm>
        </p:spPr>
      </p:pic>
      <p:sp>
        <p:nvSpPr>
          <p:cNvPr id="4096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01EA0C-1E77-433D-8AFA-E2487EB591C5}" type="slidenum">
              <a:rPr lang="de-AT" smtClean="0"/>
              <a:pPr/>
              <a:t>38</a:t>
            </a:fld>
            <a:endParaRPr lang="de-AT" smtClean="0"/>
          </a:p>
        </p:txBody>
      </p:sp>
      <p:sp>
        <p:nvSpPr>
          <p:cNvPr id="4096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7" name="Grafik 6" descr="geklebte Elektrode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1916832"/>
            <a:ext cx="4490702" cy="336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nhaltsplatzhalter 5" descr="IMG_67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3993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Atem-Kreislauf-Stillstand</a:t>
            </a: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0C2C29-7846-4F58-A72C-25936C35C79D}" type="slidenum">
              <a:rPr lang="de-AT" smtClean="0"/>
              <a:pPr/>
              <a:t>39</a:t>
            </a:fld>
            <a:endParaRPr lang="de-AT" smtClean="0"/>
          </a:p>
        </p:txBody>
      </p:sp>
      <p:sp>
        <p:nvSpPr>
          <p:cNvPr id="39941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862014" cy="4113213"/>
          </a:xfrm>
        </p:spPr>
        <p:txBody>
          <a:bodyPr/>
          <a:lstStyle/>
          <a:p>
            <a:r>
              <a:rPr lang="de-AT" sz="2000" dirty="0" smtClean="0"/>
              <a:t>Notfallcheck durchführen</a:t>
            </a:r>
          </a:p>
          <a:p>
            <a:r>
              <a:rPr lang="de-AT" sz="2000" dirty="0" smtClean="0"/>
              <a:t>Notruf wählen</a:t>
            </a:r>
          </a:p>
          <a:p>
            <a:r>
              <a:rPr lang="de-AT" sz="2000" dirty="0" smtClean="0"/>
              <a:t>30 Herzdruckmassagen und 2 Beatmungen</a:t>
            </a:r>
          </a:p>
          <a:p>
            <a:r>
              <a:rPr lang="de-AT" sz="2000" dirty="0" smtClean="0"/>
              <a:t>Den Anweisungen des </a:t>
            </a:r>
            <a:r>
              <a:rPr lang="de-AT" sz="2000" dirty="0" err="1" smtClean="0"/>
              <a:t>Defibrillators</a:t>
            </a:r>
            <a:r>
              <a:rPr lang="de-AT" sz="2000" dirty="0" smtClean="0"/>
              <a:t> folgen</a:t>
            </a:r>
          </a:p>
        </p:txBody>
      </p:sp>
      <p:sp>
        <p:nvSpPr>
          <p:cNvPr id="39942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Unfallverhütung</a:t>
            </a: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C1551C-1211-4874-A866-F0EC06DC7BCA}" type="slidenum">
              <a:rPr lang="de-AT" smtClean="0"/>
              <a:pPr/>
              <a:t>4</a:t>
            </a:fld>
            <a:endParaRPr lang="de-AT" smtClean="0"/>
          </a:p>
        </p:txBody>
      </p:sp>
      <p:graphicFrame>
        <p:nvGraphicFramePr>
          <p:cNvPr id="7" name="Diagramm 6"/>
          <p:cNvGraphicFramePr/>
          <p:nvPr/>
        </p:nvGraphicFramePr>
        <p:xfrm>
          <a:off x="323528" y="1700808"/>
          <a:ext cx="71287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292080" y="20608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Freizeitunfallstatistik</a:t>
            </a:r>
          </a:p>
          <a:p>
            <a:r>
              <a:rPr lang="de-AT" sz="1400" dirty="0" smtClean="0"/>
              <a:t>Quelle: </a:t>
            </a:r>
            <a:r>
              <a:rPr lang="de-AT" sz="1400" dirty="0" err="1" smtClean="0"/>
              <a:t>KfV</a:t>
            </a:r>
            <a:r>
              <a:rPr lang="de-AT" sz="1400" dirty="0" smtClean="0"/>
              <a:t>, 2009</a:t>
            </a:r>
            <a:endParaRPr lang="de-AT" sz="1400" dirty="0"/>
          </a:p>
        </p:txBody>
      </p:sp>
      <p:sp>
        <p:nvSpPr>
          <p:cNvPr id="8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EB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29400"/>
                </a:solidFill>
              </a:rPr>
              <a:t>AKUTE NOTFÄLLE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Fingerdruck</a:t>
            </a:r>
          </a:p>
        </p:txBody>
      </p:sp>
      <p:pic>
        <p:nvPicPr>
          <p:cNvPr id="77827" name="Inhaltsplatzhalter 4" descr="IMG_11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7782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ED784D-C4A2-4463-B7D7-53B1A6D34DFD}" type="slidenum">
              <a:rPr lang="de-AT" smtClean="0"/>
              <a:pPr/>
              <a:t>41</a:t>
            </a:fld>
            <a:endParaRPr lang="de-AT" smtClean="0"/>
          </a:p>
        </p:txBody>
      </p:sp>
      <p:sp>
        <p:nvSpPr>
          <p:cNvPr id="77829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Fingerdruck bei starker Blutung</a:t>
            </a:r>
          </a:p>
        </p:txBody>
      </p:sp>
      <p:pic>
        <p:nvPicPr>
          <p:cNvPr id="78851" name="Inhaltsplatzhalter 7" descr="IMG_750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78852" name="Inhaltsplatzhalter 9" descr="IMG_753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78853" name="Inhaltsplatzhalter 8" descr="IMG_7522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78854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0CCE4FE8-2B2C-479D-A080-BFA4F47761A2}" type="slidenum">
              <a:rPr lang="de-AT" smtClean="0"/>
              <a:pPr/>
              <a:t>42</a:t>
            </a:fld>
            <a:endParaRPr lang="de-AT" smtClean="0"/>
          </a:p>
        </p:txBody>
      </p:sp>
      <p:sp>
        <p:nvSpPr>
          <p:cNvPr id="78855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nhaltsplatzhalter 5" descr="IMG_7574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7987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Fingerdruck</a:t>
            </a:r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1F48C6-9858-46E9-B6AD-05C2EB296203}" type="slidenum">
              <a:rPr lang="de-AT" smtClean="0"/>
              <a:pPr/>
              <a:t>43</a:t>
            </a:fld>
            <a:endParaRPr lang="de-AT" smtClean="0"/>
          </a:p>
        </p:txBody>
      </p:sp>
      <p:sp>
        <p:nvSpPr>
          <p:cNvPr id="79877" name="Inhaltsplatzhalter 4"/>
          <p:cNvSpPr>
            <a:spLocks noGrp="1"/>
          </p:cNvSpPr>
          <p:nvPr>
            <p:ph sz="half" idx="2"/>
          </p:nvPr>
        </p:nvSpPr>
        <p:spPr>
          <a:xfrm>
            <a:off x="5940152" y="1988840"/>
            <a:ext cx="2501900" cy="4113213"/>
          </a:xfrm>
        </p:spPr>
        <p:txBody>
          <a:bodyPr/>
          <a:lstStyle/>
          <a:p>
            <a:r>
              <a:rPr lang="de-AT" sz="2000" dirty="0" smtClean="0"/>
              <a:t>Für Sicherheit sorgen</a:t>
            </a:r>
          </a:p>
          <a:p>
            <a:r>
              <a:rPr lang="de-AT" sz="2000" dirty="0" smtClean="0"/>
              <a:t>Verletzten hinsetzen oder hinlegen lassen</a:t>
            </a:r>
          </a:p>
          <a:p>
            <a:r>
              <a:rPr lang="de-AT" sz="2000" dirty="0" smtClean="0"/>
              <a:t>Verbandszeug und Handschuhe holen,</a:t>
            </a:r>
            <a:br>
              <a:rPr lang="de-AT" sz="2000" dirty="0" smtClean="0"/>
            </a:br>
            <a:r>
              <a:rPr lang="de-AT" sz="2000" dirty="0" smtClean="0"/>
              <a:t>Notruf wählen und  fest auf die Wunde drücken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7987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Druckverband</a:t>
            </a:r>
          </a:p>
        </p:txBody>
      </p:sp>
      <p:pic>
        <p:nvPicPr>
          <p:cNvPr id="80899" name="Inhaltsplatzhalter 4" descr="IMG_02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809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EFEE73-9CF3-4C55-929B-CDE46FA9A685}" type="slidenum">
              <a:rPr lang="de-AT" smtClean="0"/>
              <a:pPr/>
              <a:t>44</a:t>
            </a:fld>
            <a:endParaRPr lang="de-AT" smtClean="0"/>
          </a:p>
        </p:txBody>
      </p:sp>
      <p:sp>
        <p:nvSpPr>
          <p:cNvPr id="80901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Druckverband</a:t>
            </a:r>
          </a:p>
        </p:txBody>
      </p:sp>
      <p:pic>
        <p:nvPicPr>
          <p:cNvPr id="81923" name="Inhaltsplatzhalter 7" descr="IMG_762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81924" name="Inhaltsplatzhalter 9" descr="IMG_7633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81100" y="4437063"/>
            <a:ext cx="2533650" cy="1944687"/>
          </a:xfrm>
        </p:spPr>
      </p:pic>
      <p:pic>
        <p:nvPicPr>
          <p:cNvPr id="81926" name="Inhaltsplatzhalter 8" descr="IMG_7629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8192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B42F526-10F9-4622-A475-AC294E8CE98D}" type="slidenum">
              <a:rPr lang="de-AT" smtClean="0"/>
              <a:pPr/>
              <a:t>45</a:t>
            </a:fld>
            <a:endParaRPr lang="de-AT" smtClean="0"/>
          </a:p>
        </p:txBody>
      </p:sp>
      <p:sp>
        <p:nvSpPr>
          <p:cNvPr id="81928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" name="Inhaltsplatzhalter 9" descr="Druckverband_Bein.jpg"/>
          <p:cNvPicPr>
            <a:picLocks noGrp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91497" y="4456161"/>
            <a:ext cx="2595600" cy="1977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nhaltsplatzhalter 5" descr="IMG_76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8294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Druckverband</a:t>
            </a: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DC1BEE-3096-417F-B6F0-F6C3950E33A5}" type="slidenum">
              <a:rPr lang="de-AT" smtClean="0"/>
              <a:pPr/>
              <a:t>46</a:t>
            </a:fld>
            <a:endParaRPr lang="de-AT" smtClean="0"/>
          </a:p>
        </p:txBody>
      </p:sp>
      <p:sp>
        <p:nvSpPr>
          <p:cNvPr id="82949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916832"/>
            <a:ext cx="2664296" cy="4113213"/>
          </a:xfrm>
        </p:spPr>
        <p:txBody>
          <a:bodyPr/>
          <a:lstStyle/>
          <a:p>
            <a:r>
              <a:rPr lang="de-AT" sz="2000" dirty="0" smtClean="0"/>
              <a:t>Für Sicherheit sorgen</a:t>
            </a:r>
          </a:p>
          <a:p>
            <a:r>
              <a:rPr lang="de-AT" sz="2000" dirty="0" smtClean="0"/>
              <a:t>Verletzte hinsetzen oder hinlegen</a:t>
            </a:r>
          </a:p>
          <a:p>
            <a:r>
              <a:rPr lang="de-AT" sz="2000" dirty="0" smtClean="0"/>
              <a:t>Verbandszeug und Handschuhe holen,</a:t>
            </a:r>
            <a:br>
              <a:rPr lang="de-AT" sz="2000" dirty="0" smtClean="0"/>
            </a:br>
            <a:r>
              <a:rPr lang="de-AT" sz="2000" dirty="0" smtClean="0"/>
              <a:t>Notruf wählen und  fest auf die Wunde drücken</a:t>
            </a:r>
          </a:p>
          <a:p>
            <a:r>
              <a:rPr lang="de-AT" sz="2000" dirty="0" smtClean="0"/>
              <a:t>Druckverband anlegen</a:t>
            </a:r>
          </a:p>
          <a:p>
            <a:r>
              <a:rPr lang="de-AT" sz="2000" dirty="0" smtClean="0"/>
              <a:t>Basismaßnahmen durchführen</a:t>
            </a:r>
          </a:p>
          <a:p>
            <a:endParaRPr lang="de-AT" dirty="0" smtClean="0"/>
          </a:p>
        </p:txBody>
      </p:sp>
      <p:sp>
        <p:nvSpPr>
          <p:cNvPr id="82950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7635"/>
                </a:solidFill>
              </a:rPr>
              <a:t>DAS ROTE KREUZ</a:t>
            </a:r>
            <a:endParaRPr lang="de-AT" dirty="0">
              <a:solidFill>
                <a:srgbClr val="007635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Österreichische Rote Kreuz</a:t>
            </a:r>
          </a:p>
        </p:txBody>
      </p:sp>
      <p:sp>
        <p:nvSpPr>
          <p:cNvPr id="1228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Rettungs- und Krankentransport</a:t>
            </a:r>
          </a:p>
          <a:p>
            <a:r>
              <a:rPr lang="de-AT" dirty="0" err="1" smtClean="0"/>
              <a:t>Blutspendedienst</a:t>
            </a:r>
            <a:endParaRPr lang="de-AT" dirty="0" smtClean="0"/>
          </a:p>
          <a:p>
            <a:r>
              <a:rPr lang="de-AT" dirty="0" smtClean="0"/>
              <a:t>Gesundheits- und Soziale Dienste</a:t>
            </a:r>
          </a:p>
          <a:p>
            <a:r>
              <a:rPr lang="de-AT" dirty="0" smtClean="0"/>
              <a:t>Katastrophenhilfe, Entwicklungszusammenarbeit</a:t>
            </a:r>
          </a:p>
          <a:p>
            <a:r>
              <a:rPr lang="de-AT" dirty="0" smtClean="0"/>
              <a:t>Aus-, Fort- und Weiterbildung</a:t>
            </a:r>
          </a:p>
          <a:p>
            <a:r>
              <a:rPr lang="de-AT" dirty="0" smtClean="0"/>
              <a:t>Suchdienst</a:t>
            </a:r>
          </a:p>
          <a:p>
            <a:r>
              <a:rPr lang="de-AT" dirty="0" smtClean="0"/>
              <a:t>Humanitäres Völkerrecht</a:t>
            </a:r>
          </a:p>
        </p:txBody>
      </p:sp>
      <p:sp>
        <p:nvSpPr>
          <p:cNvPr id="12288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F48A44-456D-4142-905D-55B8E16909C4}" type="slidenum">
              <a:rPr lang="de-AT" smtClean="0"/>
              <a:pPr/>
              <a:t>48</a:t>
            </a:fld>
            <a:endParaRPr lang="de-AT" smtClean="0"/>
          </a:p>
        </p:txBody>
      </p:sp>
      <p:pic>
        <p:nvPicPr>
          <p:cNvPr id="6" name="Grafik 5" descr="fahn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4887287"/>
            <a:ext cx="2267744" cy="1526063"/>
          </a:xfrm>
          <a:prstGeom prst="rect">
            <a:avLst/>
          </a:prstGeom>
        </p:spPr>
      </p:pic>
      <p:sp>
        <p:nvSpPr>
          <p:cNvPr id="8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4B45BB"/>
                </a:solidFill>
              </a:rPr>
              <a:t>GRUNDLAGEN DER ERSTEN HILFE</a:t>
            </a:r>
            <a:endParaRPr lang="de-AT" dirty="0">
              <a:solidFill>
                <a:srgbClr val="4B45BB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6600" dirty="0" smtClean="0"/>
              <a:t>Erste Hilfe ist einfach!</a:t>
            </a:r>
            <a:r>
              <a:rPr lang="de-AT" sz="5400" dirty="0" smtClean="0"/>
              <a:t/>
            </a:r>
            <a:br>
              <a:rPr lang="de-AT" sz="5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endParaRPr lang="de-AT" sz="4400" dirty="0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36C38-5333-4D6C-9844-E06D1B129556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Rettungskette_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252536" y="1628800"/>
            <a:ext cx="9589928" cy="444566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Rettungskette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F8670-7F01-4389-BC9F-E8184526A109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Aufgaben des Ersthelfers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480175" cy="43195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AT" dirty="0" smtClean="0"/>
              <a:t>Ruhe bewahren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Gefahren erkennen, absichern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Lebensrettende Sofortmaßnahmen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Notruf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Wundversorgung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Basismaßnahmen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Psychologische Betreuung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36C38-5333-4D6C-9844-E06D1B129556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7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Sicherheit – Gefahrenzone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715125" cy="4319736"/>
          </a:xfrm>
        </p:spPr>
        <p:txBody>
          <a:bodyPr/>
          <a:lstStyle/>
          <a:p>
            <a:r>
              <a:rPr lang="de-AT" dirty="0" smtClean="0"/>
              <a:t>Eigenschutz vor Fremdschutz</a:t>
            </a:r>
          </a:p>
          <a:p>
            <a:r>
              <a:rPr lang="de-AT" dirty="0" smtClean="0"/>
              <a:t>Absicherung der Unfallstelle</a:t>
            </a:r>
          </a:p>
          <a:p>
            <a:r>
              <a:rPr lang="de-AT" dirty="0" smtClean="0"/>
              <a:t>Falls möglich, Verletzte retten</a:t>
            </a:r>
          </a:p>
          <a:p>
            <a:r>
              <a:rPr lang="de-AT" dirty="0" smtClean="0"/>
              <a:t>Notruf durchführen</a:t>
            </a:r>
          </a:p>
          <a:p>
            <a:endParaRPr lang="de-AT" dirty="0" smtClean="0"/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G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efahr</a:t>
            </a:r>
            <a:r>
              <a:rPr lang="de-AT" dirty="0" smtClean="0"/>
              <a:t> erkennen</a:t>
            </a:r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A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bsichern</a:t>
            </a:r>
            <a:endParaRPr lang="de-AT" dirty="0" smtClean="0"/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S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pezialkräfte</a:t>
            </a:r>
            <a:r>
              <a:rPr lang="de-AT" dirty="0" smtClean="0"/>
              <a:t> anfordern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DDE8A-730E-4C76-AC57-3003755AFA9C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Z-Präsentation-EH-SH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CC"/>
      </a:hlink>
      <a:folHlink>
        <a:srgbClr val="B2B2B2"/>
      </a:folHlink>
    </a:clrScheme>
    <a:fontScheme name="BZ">
      <a:majorFont>
        <a:latin typeface="ORKMedium"/>
        <a:ea typeface=""/>
        <a:cs typeface=""/>
      </a:majorFont>
      <a:minorFont>
        <a:latin typeface="ORK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RK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RKRegular" pitchFamily="2" charset="0"/>
          </a:defRPr>
        </a:defPPr>
      </a:lstStyle>
    </a:lnDef>
  </a:objectDefaults>
  <a:extraClrSchemeLst>
    <a:extraClrScheme>
      <a:clrScheme name="B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BZ</Template>
  <TotalTime>0</TotalTime>
  <Words>343</Words>
  <Application>Microsoft Office PowerPoint</Application>
  <PresentationFormat>Bildschirmpräsentation (4:3)</PresentationFormat>
  <Paragraphs>175</Paragraphs>
  <Slides>48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  <vt:variant>
        <vt:lpstr>Zielgruppenorientierte Präsentationen</vt:lpstr>
      </vt:variant>
      <vt:variant>
        <vt:i4>1</vt:i4>
      </vt:variant>
    </vt:vector>
  </HeadingPairs>
  <TitlesOfParts>
    <vt:vector size="56" baseType="lpstr">
      <vt:lpstr>Arial</vt:lpstr>
      <vt:lpstr>ORKRegular</vt:lpstr>
      <vt:lpstr>ORKMedium</vt:lpstr>
      <vt:lpstr>Wingdings</vt:lpstr>
      <vt:lpstr>ORKDemiBold</vt:lpstr>
      <vt:lpstr>Times New Roman</vt:lpstr>
      <vt:lpstr>BZ-Präsentation-EH-SH</vt:lpstr>
      <vt:lpstr>Erste Hilfe</vt:lpstr>
      <vt:lpstr>Inhalte des Kurses</vt:lpstr>
      <vt:lpstr>Unfallverhütung – Schutzmaßnahmen</vt:lpstr>
      <vt:lpstr>Unfallverhütung</vt:lpstr>
      <vt:lpstr>GRUNDLAGEN DER ERSTEN HILFE</vt:lpstr>
      <vt:lpstr>   Erste Hilfe ist einfach!  </vt:lpstr>
      <vt:lpstr>Rettungskette</vt:lpstr>
      <vt:lpstr>Aufgaben des Ersthelfers</vt:lpstr>
      <vt:lpstr>Sicherheit – Gefahrenzone</vt:lpstr>
      <vt:lpstr>Gefahrenzone – Verkehrsunfall</vt:lpstr>
      <vt:lpstr>Notruf</vt:lpstr>
      <vt:lpstr>Notrufnummern</vt:lpstr>
      <vt:lpstr>Basismaßnahmen</vt:lpstr>
      <vt:lpstr>Umdrehen</vt:lpstr>
      <vt:lpstr>Jemanden auf eine Decke bringen</vt:lpstr>
      <vt:lpstr>Lagerungen bei Bewusstsein</vt:lpstr>
      <vt:lpstr>Notfallcheck</vt:lpstr>
      <vt:lpstr>Motorradunfall</vt:lpstr>
      <vt:lpstr>Wegziehen</vt:lpstr>
      <vt:lpstr>Helmabnahme 1/2</vt:lpstr>
      <vt:lpstr>Helmabnahme 2/2</vt:lpstr>
      <vt:lpstr>Helmtypen</vt:lpstr>
      <vt:lpstr>Motorradunfall</vt:lpstr>
      <vt:lpstr>Verkehrsunfall</vt:lpstr>
      <vt:lpstr>Retten mit dem Rautekgriff 1/2</vt:lpstr>
      <vt:lpstr>Retten mit dem Rautekgriff 2/2</vt:lpstr>
      <vt:lpstr>Verkehrsunfall</vt:lpstr>
      <vt:lpstr>KFZ-Verbandskasten laut ÖNORM V5101</vt:lpstr>
      <vt:lpstr>REGLOSER NOTFALLPATIENT</vt:lpstr>
      <vt:lpstr>Wenn ein Mensch reglos auf dem Boden liegt …</vt:lpstr>
      <vt:lpstr>Bewusstlosigkeit</vt:lpstr>
      <vt:lpstr>Stabile Seitenlage</vt:lpstr>
      <vt:lpstr>Bewusstlosigkeit</vt:lpstr>
      <vt:lpstr>Atem-Kreislauf-Stillstand</vt:lpstr>
      <vt:lpstr>Herzdruckmassage</vt:lpstr>
      <vt:lpstr>Beatmung</vt:lpstr>
      <vt:lpstr>Defibrillation</vt:lpstr>
      <vt:lpstr>Defibrillation</vt:lpstr>
      <vt:lpstr>Atem-Kreislauf-Stillstand</vt:lpstr>
      <vt:lpstr>AKUTE NOTFÄLLE</vt:lpstr>
      <vt:lpstr>Starke Blutung – Fingerdruck</vt:lpstr>
      <vt:lpstr>Fingerdruck bei starker Blutung</vt:lpstr>
      <vt:lpstr>Starke Blutung – Fingerdruck</vt:lpstr>
      <vt:lpstr>Starke Blutung – Druckverband</vt:lpstr>
      <vt:lpstr>Druckverband</vt:lpstr>
      <vt:lpstr>Starke Blutung – Druckverband</vt:lpstr>
      <vt:lpstr>DAS ROTE KREUZ</vt:lpstr>
      <vt:lpstr>Das Österreichische Rote Kreuz</vt:lpstr>
      <vt:lpstr>Führerschein / Unterweisung 6h</vt:lpstr>
    </vt:vector>
  </TitlesOfParts>
  <Company>Austrian Red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Reiter</dc:creator>
  <cp:lastModifiedBy>kaspar</cp:lastModifiedBy>
  <cp:revision>190</cp:revision>
  <dcterms:created xsi:type="dcterms:W3CDTF">2010-12-21T15:12:06Z</dcterms:created>
  <dcterms:modified xsi:type="dcterms:W3CDTF">2011-03-30T12:27:35Z</dcterms:modified>
</cp:coreProperties>
</file>